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  <p:sldMasterId id="2147483660" r:id="rId5"/>
    <p:sldMasterId id="2147483661" r:id="rId6"/>
    <p:sldMasterId id="214748366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6858000" cx="12192000"/>
  <p:notesSz cx="6858000" cy="9144000"/>
  <p:embeddedFontLst>
    <p:embeddedFont>
      <p:font typeface="Quattrocen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72">
          <p15:clr>
            <a:srgbClr val="A4A3A4"/>
          </p15:clr>
        </p15:guide>
        <p15:guide id="2" pos="288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1488">
          <p15:clr>
            <a:srgbClr val="A4A3A4"/>
          </p15:clr>
        </p15:guide>
        <p15:guide id="5" pos="3816">
          <p15:clr>
            <a:srgbClr val="A4A3A4"/>
          </p15:clr>
        </p15:guide>
        <p15:guide id="6" pos="7416">
          <p15:clr>
            <a:srgbClr val="F26B43"/>
          </p15:clr>
        </p15:guide>
        <p15:guide id="7" orient="horz" pos="312">
          <p15:clr>
            <a:srgbClr val="F26B43"/>
          </p15:clr>
        </p15:guide>
        <p15:guide id="8" orient="horz" pos="2160">
          <p15:clr>
            <a:srgbClr val="A4A3A4"/>
          </p15:clr>
        </p15:guide>
        <p15:guide id="9" orient="horz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72" orient="horz"/>
        <p:guide pos="288"/>
        <p:guide pos="4056" orient="horz"/>
        <p:guide pos="1488" orient="horz"/>
        <p:guide pos="3816"/>
        <p:guide pos="7416"/>
        <p:guide pos="312" orient="horz"/>
        <p:guide pos="2160" orient="horz"/>
        <p:guide pos="23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QuattrocentoSans-regular.fntdata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QuattrocentoSans-italic.fntdata"/><Relationship Id="rId10" Type="http://schemas.openxmlformats.org/officeDocument/2006/relationships/slide" Target="slides/slide2.xml"/><Relationship Id="rId32" Type="http://schemas.openxmlformats.org/officeDocument/2006/relationships/font" Target="fonts/QuattrocentoSans-bold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34" Type="http://schemas.openxmlformats.org/officeDocument/2006/relationships/font" Target="fonts/QuattrocentoSans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4517136"/>
            <a:ext cx="658155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Amusements">
  <p:cSld name="Immersive palette Amusements"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457199" y="914400"/>
            <a:ext cx="5605272" cy="1572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3" name="Google Shape;103;p14"/>
          <p:cNvSpPr/>
          <p:nvPr>
            <p:ph idx="2" type="pic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rgbClr val="FBF2E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Amusements">
  <p:cSld name="Palette Amusements">
    <p:bg>
      <p:bgPr>
        <a:solidFill>
          <a:srgbClr val="D8D8D8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5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5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5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5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5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5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5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3" type="body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Balancing Act">
  <p:cSld name="Immersive palette Balancing Act">
    <p:bg>
      <p:bgPr>
        <a:solidFill>
          <a:schemeClr val="accent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457199" y="1399032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6" name="Google Shape;26;p4"/>
          <p:cNvSpPr/>
          <p:nvPr>
            <p:ph idx="2" type="pic"/>
          </p:nvPr>
        </p:nvSpPr>
        <p:spPr>
          <a:xfrm>
            <a:off x="4254500" y="0"/>
            <a:ext cx="7480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/>
          <p:nvPr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Balance act">
  <p:cSld name="Palette Balance act">
    <p:bg>
      <p:bgPr>
        <a:solidFill>
          <a:srgbClr val="D8D8D8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5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5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">
  <p:cSld name="Instructio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2" name="Google Shape;42;p6"/>
          <p:cNvSpPr/>
          <p:nvPr>
            <p:ph idx="2" type="pic"/>
          </p:nvPr>
        </p:nvSpPr>
        <p:spPr>
          <a:xfrm>
            <a:off x="8115300" y="1384300"/>
            <a:ext cx="3410712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Wellspring">
  <p:cSld name="Immersive palette Wellspring">
    <p:bg>
      <p:bgPr>
        <a:solidFill>
          <a:schemeClr val="dk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" name="Google Shape;50;p8"/>
          <p:cNvSpPr/>
          <p:nvPr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4" name="Google Shape;54;p8"/>
          <p:cNvSpPr/>
          <p:nvPr>
            <p:ph idx="2" type="pic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8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6" name="Google Shape;56;p8"/>
          <p:cNvCxnSpPr/>
          <p:nvPr/>
        </p:nvCxnSpPr>
        <p:spPr>
          <a:xfrm>
            <a:off x="228600" y="2415910"/>
            <a:ext cx="4022558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8"/>
          <p:cNvSpPr txBox="1"/>
          <p:nvPr>
            <p:ph type="title"/>
          </p:nvPr>
        </p:nvSpPr>
        <p:spPr>
          <a:xfrm>
            <a:off x="457199" y="1371600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Wellspring">
  <p:cSld name="Palette Wellspring">
    <p:bg>
      <p:bgPr>
        <a:solidFill>
          <a:srgbClr val="D8D8D8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9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9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9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9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9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9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Star of the show">
  <p:cSld name="Immersive palette Star of the show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457199" y="914400"/>
            <a:ext cx="5638801" cy="1572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Star of the show">
  <p:cSld name="Palette Star of the show">
    <p:bg>
      <p:bgPr>
        <a:solidFill>
          <a:srgbClr val="D8D8D8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2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2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2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2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2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2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28.gif"/><Relationship Id="rId5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 of curvy lines" id="119" name="Google Shape;119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" y="0"/>
            <a:ext cx="1219155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125730" y="354514"/>
            <a:ext cx="8801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r>
              <a:rPr b="1" lang="en-GB" sz="6000" u="sng"/>
              <a:t>NATURAL</a:t>
            </a:r>
            <a:r>
              <a:rPr lang="en-GB" sz="6000" u="sng"/>
              <a:t> </a:t>
            </a:r>
            <a:r>
              <a:rPr b="1" lang="en-GB" sz="6000" u="sng"/>
              <a:t>LANGUAGE PROCESSING PROJECT</a:t>
            </a:r>
            <a:br>
              <a:rPr lang="en-GB"/>
            </a:br>
            <a:r>
              <a:rPr lang="en-GB" sz="3100"/>
              <a:t>TRINABH SHRIDHAR -200139</a:t>
            </a:r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319" y="2770101"/>
            <a:ext cx="4646561" cy="3733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2" name="Google Shape;12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3550" y="3069406"/>
            <a:ext cx="6561936" cy="343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228600" y="822960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>
                <a:solidFill>
                  <a:schemeClr val="dk1"/>
                </a:solidFill>
              </a:rPr>
              <a:t>EVALUATING MODEL’S ACCURACY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382525" y="2424430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</a:rPr>
              <a:t>Evaluating model’s accuracy by creating ML Model between Cleansed Message and Sentiment.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</a:rPr>
              <a:t>Test size is equal to 30% of the cleansed message.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</a:rPr>
              <a:t>Random state is 20, can be any static number to keep the results same on running the code again and again.</a:t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Graphical user interface, text, application&#10;&#10;Description automatically generated" id="201" name="Google Shape;2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4830" y="2440940"/>
            <a:ext cx="7269480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 of curvy lines" id="207" name="Google Shape;207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" y="0"/>
            <a:ext cx="1219155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pic>
      <p:sp>
        <p:nvSpPr>
          <p:cNvPr id="208" name="Google Shape;208;p26"/>
          <p:cNvSpPr txBox="1"/>
          <p:nvPr>
            <p:ph type="title"/>
          </p:nvPr>
        </p:nvSpPr>
        <p:spPr>
          <a:xfrm>
            <a:off x="2153490" y="171228"/>
            <a:ext cx="2125980" cy="74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>
                <a:solidFill>
                  <a:schemeClr val="dk1"/>
                </a:solidFill>
              </a:rPr>
              <a:t>X TRAIN 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8645955" y="2721113"/>
            <a:ext cx="19545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 TRAIN</a:t>
            </a:r>
            <a:endParaRPr/>
          </a:p>
        </p:txBody>
      </p:sp>
      <p:pic>
        <p:nvPicPr>
          <p:cNvPr descr="Graphical user interface, text, application, email&#10;&#10;Description automatically generated" id="210" name="Google Shape;2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30" y="913994"/>
            <a:ext cx="6235700" cy="330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11" name="Google Shape;21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3070" y="3530600"/>
            <a:ext cx="4940300" cy="3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 of curvy lines" id="217" name="Google Shape;217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" y="0"/>
            <a:ext cx="1219155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pic>
      <p:sp>
        <p:nvSpPr>
          <p:cNvPr id="218" name="Google Shape;218;p27"/>
          <p:cNvSpPr txBox="1"/>
          <p:nvPr>
            <p:ph type="title"/>
          </p:nvPr>
        </p:nvSpPr>
        <p:spPr>
          <a:xfrm>
            <a:off x="2153490" y="171228"/>
            <a:ext cx="2125980" cy="74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>
                <a:solidFill>
                  <a:schemeClr val="dk1"/>
                </a:solidFill>
              </a:rPr>
              <a:t>X TEST 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8645955" y="2721113"/>
            <a:ext cx="19545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 TEST</a:t>
            </a:r>
            <a:endParaRPr/>
          </a:p>
        </p:txBody>
      </p:sp>
      <p:pic>
        <p:nvPicPr>
          <p:cNvPr descr="Text&#10;&#10;Description automatically generated" id="220" name="Google Shape;22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980" y="913994"/>
            <a:ext cx="57150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table&#10;&#10;Description automatically generated with medium confidence" id="221" name="Google Shape;22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3070" y="3508806"/>
            <a:ext cx="49403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457199" y="820928"/>
            <a:ext cx="5638801" cy="1572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/>
              <a:t>VECTORIZING </a:t>
            </a:r>
            <a:endParaRPr/>
          </a:p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/>
              <a:t>Applying Count Vectorizer to convert text to numerical data in terms of how many times it is appearing.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/>
              <a:t>Applying Vectorizer to X train and X test.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, email&#10;&#10;Description automatically generated" id="228" name="Google Shape;2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4610" y="1606991"/>
            <a:ext cx="5425440" cy="377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/>
              <a:t>Applying Label Encoder which </a:t>
            </a:r>
            <a:r>
              <a:rPr b="0" i="0" lang="en-GB" sz="2000">
                <a:solidFill>
                  <a:srgbClr val="232629"/>
                </a:solidFill>
              </a:rPr>
              <a:t>takes a categorical column and converts it to numerical values.</a:t>
            </a:r>
            <a:r>
              <a:rPr lang="en-GB" sz="2000"/>
              <a:t> </a:t>
            </a:r>
            <a:endParaRPr/>
          </a:p>
          <a:p>
            <a:pPr indent="-215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/>
              <a:t>Applying Label Encoder on Y train and Y test.</a:t>
            </a:r>
            <a:endParaRPr/>
          </a:p>
        </p:txBody>
      </p:sp>
      <p:sp>
        <p:nvSpPr>
          <p:cNvPr id="234" name="Google Shape;234;p29"/>
          <p:cNvSpPr txBox="1"/>
          <p:nvPr>
            <p:ph type="title"/>
          </p:nvPr>
        </p:nvSpPr>
        <p:spPr>
          <a:xfrm>
            <a:off x="457200" y="960120"/>
            <a:ext cx="3619501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/>
              <a:t>LABEL ENCODING</a:t>
            </a:r>
            <a:endParaRPr/>
          </a:p>
        </p:txBody>
      </p:sp>
      <p:pic>
        <p:nvPicPr>
          <p:cNvPr descr="Graphical user interface, text, application, email&#10;&#10;Description automatically generated" id="235" name="Google Shape;2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901" y="878840"/>
            <a:ext cx="5384800" cy="5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457199" y="914400"/>
            <a:ext cx="5605272" cy="1572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b="1" lang="en-GB" sz="4000" u="sng"/>
              <a:t>TRAINING THE MODEL AFTER CATEGORIZING</a:t>
            </a:r>
            <a:endParaRPr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457200" y="2788920"/>
            <a:ext cx="4946904" cy="3669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GB" sz="2000"/>
              <a:t>Applying Logistic Regression to predict the probability of a categorical dependent variable.</a:t>
            </a:r>
            <a:endParaRPr/>
          </a:p>
          <a:p>
            <a:pPr indent="-215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GB" sz="2000"/>
              <a:t>In logistic regression, the dependent variable is a binary variable that contains data coded as 1 (yes, success, etc.) if the array is positive or 0 (no, failure, etc.) if the array is negative. </a:t>
            </a:r>
            <a:endParaRPr sz="2000"/>
          </a:p>
        </p:txBody>
      </p:sp>
      <p:pic>
        <p:nvPicPr>
          <p:cNvPr descr="A picture containing application&#10;&#10;Description automatically generated" id="242" name="Google Shape;2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898" y="708660"/>
            <a:ext cx="5009956" cy="574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303275" y="1250442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>
                <a:solidFill>
                  <a:schemeClr val="dk1"/>
                </a:solidFill>
              </a:rPr>
              <a:t>MODEL’S ACCURACY</a:t>
            </a:r>
            <a:endParaRPr/>
          </a:p>
        </p:txBody>
      </p:sp>
      <p:pic>
        <p:nvPicPr>
          <p:cNvPr descr="Graphical user interface, text, application&#10;&#10;Description automatically generated" id="248" name="Google Shape;2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1895" y="2392045"/>
            <a:ext cx="6929120" cy="23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303274" y="3589020"/>
            <a:ext cx="36195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Model’s Accuracy is 94%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457199" y="914400"/>
            <a:ext cx="5638801" cy="1572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/>
              <a:t>CONFUSION MATRIX</a:t>
            </a:r>
            <a:endParaRPr/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457200" y="1920240"/>
            <a:ext cx="5202936" cy="4549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/>
              <a:t>Applying Confusion Matrix to see total number of true positive, false positive, false negative and true negative.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/>
              <a:t>Converting Confusion Matrix into Heatmap which tells: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True Positive (top left) – 333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False Positive (top right) – 163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False Negative (bottom left) – 20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True Negative (bottom right) – 248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/>
              <a:t>The most frequency is in True Negative. 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Graphical user interface, chart, treemap chart&#10;&#10;Description automatically generated with medium confidence" id="256" name="Google Shape;256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15" l="0" r="0" t="1515"/>
          <a:stretch/>
        </p:blipFill>
        <p:spPr>
          <a:xfrm>
            <a:off x="6757670" y="710622"/>
            <a:ext cx="4626610" cy="54367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457200" y="2560320"/>
            <a:ext cx="3465576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/>
              <a:t>KMeans Clustering to group similar kinds of items in form of clusters.</a:t>
            </a:r>
            <a:endParaRPr/>
          </a:p>
          <a:p>
            <a:pPr indent="-146050" lvl="0" marL="28575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-285750" lvl="0" marL="28575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/>
              <a:t>Number of clusters chosen are 3</a:t>
            </a:r>
            <a:endParaRPr/>
          </a:p>
        </p:txBody>
      </p:sp>
      <p:pic>
        <p:nvPicPr>
          <p:cNvPr descr="Graphical user interface, text, application, email&#10;&#10;Description automatically generated" id="262" name="Google Shape;262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8000" y="2144777"/>
            <a:ext cx="7416800" cy="279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>
            <p:ph type="title"/>
          </p:nvPr>
        </p:nvSpPr>
        <p:spPr>
          <a:xfrm>
            <a:off x="457199" y="1371600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/>
              <a:t>CLUSTERING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457199" y="914400"/>
            <a:ext cx="5605272" cy="1572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b="1" lang="en-GB" sz="4000" u="sng"/>
              <a:t>ELBOW GRAPH</a:t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457200" y="2766060"/>
            <a:ext cx="4946904" cy="3177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GB" sz="2200"/>
              <a:t>It shows number of clusters you should keep.</a:t>
            </a:r>
            <a:endParaRPr/>
          </a:p>
          <a:p>
            <a:pPr indent="-146050" lvl="0" marL="28575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-285750" lvl="0" marL="28575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GB" sz="2200"/>
              <a:t>to decide how many clusters to build dependent on the difference in their intensity.</a:t>
            </a:r>
            <a:endParaRPr/>
          </a:p>
        </p:txBody>
      </p:sp>
      <p:pic>
        <p:nvPicPr>
          <p:cNvPr descr="Chart, line chart&#10;&#10;Description automatically generated" id="270" name="Google Shape;270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9531" y="1805940"/>
            <a:ext cx="5811920" cy="4137660"/>
          </a:xfrm>
          <a:prstGeom prst="rect">
            <a:avLst/>
          </a:prstGeom>
          <a:solidFill>
            <a:srgbClr val="FBF2E1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1"/>
            </a:srgbClr>
          </a:solidFill>
          <a:ln>
            <a:noFill/>
          </a:ln>
        </p:spPr>
      </p:pic>
      <p:sp>
        <p:nvSpPr>
          <p:cNvPr descr="Shaded overlay" id="129" name="Google Shape;12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1"/>
            </a:srgbClr>
          </a:solidFill>
          <a:ln cap="flat" cmpd="sng" w="12700">
            <a:solidFill>
              <a:srgbClr val="907E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" name="Google Shape;130;p17"/>
          <p:cNvSpPr txBox="1"/>
          <p:nvPr>
            <p:ph type="title"/>
          </p:nvPr>
        </p:nvSpPr>
        <p:spPr>
          <a:xfrm>
            <a:off x="164166" y="216373"/>
            <a:ext cx="11174819" cy="14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>
                <a:solidFill>
                  <a:schemeClr val="dk1"/>
                </a:solidFill>
              </a:rPr>
              <a:t>ABOUT</a:t>
            </a:r>
            <a:r>
              <a:rPr b="1" lang="en-GB" u="sng">
                <a:solidFill>
                  <a:schemeClr val="dk1"/>
                </a:solidFill>
              </a:rPr>
              <a:t> THE DATASET</a:t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62440" y="2203183"/>
            <a:ext cx="7665384" cy="4197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</a:rPr>
              <a:t>Product reviews dataset with 2 columns and 10,000 rows.</a:t>
            </a:r>
            <a:endParaRPr/>
          </a:p>
          <a:p>
            <a:pPr indent="-285750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</a:rPr>
              <a:t>The columns Include Ratings and Reviews.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Table&#10;&#10;Description automatically generated" id="133" name="Google Shape;13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9610" y="503441"/>
            <a:ext cx="3819950" cy="5851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 of curvy lines" id="276" name="Google Shape;276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" y="0"/>
            <a:ext cx="1219155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pic>
      <p:sp>
        <p:nvSpPr>
          <p:cNvPr id="277" name="Google Shape;277;p35"/>
          <p:cNvSpPr txBox="1"/>
          <p:nvPr>
            <p:ph type="title"/>
          </p:nvPr>
        </p:nvSpPr>
        <p:spPr>
          <a:xfrm>
            <a:off x="0" y="0"/>
            <a:ext cx="1115568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>
                <a:solidFill>
                  <a:schemeClr val="dk1"/>
                </a:solidFill>
              </a:rPr>
              <a:t>WORDCLOUD FOR CLEANSED TEXT </a:t>
            </a:r>
            <a:endParaRPr b="1" sz="4400" u="sng">
              <a:solidFill>
                <a:schemeClr val="dk1"/>
              </a:solidFill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5922544" y="4037300"/>
            <a:ext cx="5288280" cy="261747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907E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BE5E8"/>
              </a:solidFill>
              <a:highlight>
                <a:srgbClr val="00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5983613" y="4038033"/>
            <a:ext cx="4941368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Through these wordclouds we can see which words are coming the most from the size of it.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bigger the size of word in the wordclouds the more it is coming in the reviews.</a:t>
            </a:r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56" y="685800"/>
            <a:ext cx="6443724" cy="32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 of curvy lines" id="286" name="Google Shape;286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" y="0"/>
            <a:ext cx="1219155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pic>
      <p:sp>
        <p:nvSpPr>
          <p:cNvPr id="287" name="Google Shape;287;p36"/>
          <p:cNvSpPr txBox="1"/>
          <p:nvPr>
            <p:ph type="title"/>
          </p:nvPr>
        </p:nvSpPr>
        <p:spPr>
          <a:xfrm>
            <a:off x="0" y="0"/>
            <a:ext cx="1115568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>
                <a:solidFill>
                  <a:schemeClr val="dk1"/>
                </a:solidFill>
              </a:rPr>
              <a:t>WORDCLOUD FOR CLUSTERS </a:t>
            </a:r>
            <a:endParaRPr b="1" sz="4400" u="sng">
              <a:solidFill>
                <a:schemeClr val="dk1"/>
              </a:solidFill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837" y="1229360"/>
            <a:ext cx="4900838" cy="246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229360"/>
            <a:ext cx="4941368" cy="24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/>
        </p:nvSpPr>
        <p:spPr>
          <a:xfrm>
            <a:off x="132837" y="838775"/>
            <a:ext cx="2510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CLUSTER 1</a:t>
            </a:r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6096000" y="831730"/>
            <a:ext cx="2510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CLUSTER 2</a:t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5922544" y="4037300"/>
            <a:ext cx="5288280" cy="261747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907E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BE5E8"/>
              </a:solidFill>
              <a:highlight>
                <a:srgbClr val="00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5983613" y="4038033"/>
            <a:ext cx="4941368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Through these wordclouds we can see which words are coming the most from the size of it.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bigger the size of word in the wordclouds the more it is coming in the reviews.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52" y="4237355"/>
            <a:ext cx="4941423" cy="24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 txBox="1"/>
          <p:nvPr/>
        </p:nvSpPr>
        <p:spPr>
          <a:xfrm>
            <a:off x="73196" y="3837245"/>
            <a:ext cx="2510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CLUSTER 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medium confidence" id="300" name="Google Shape;3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228600" y="822960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>
                <a:solidFill>
                  <a:schemeClr val="dk1"/>
                </a:solidFill>
              </a:rPr>
              <a:t>INSERTING NECESSARY LIBRARIES</a:t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</a:rPr>
              <a:t>Inserting all the necessary libraries for the working of the codes.</a:t>
            </a:r>
            <a:endParaRPr/>
          </a:p>
        </p:txBody>
      </p:sp>
      <p:pic>
        <p:nvPicPr>
          <p:cNvPr id="141" name="Google Shape;141;p18"/>
          <p:cNvPicPr preferRelativeResize="0"/>
          <p:nvPr>
            <p:ph idx="2" type="pic"/>
          </p:nvPr>
        </p:nvPicPr>
        <p:blipFill rotWithShape="1">
          <a:blip r:embed="rId3">
            <a:alphaModFix amt="50000"/>
          </a:blip>
          <a:srcRect b="0" l="18028" r="18027" t="0"/>
          <a:stretch/>
        </p:blipFill>
        <p:spPr>
          <a:xfrm>
            <a:off x="4254500" y="0"/>
            <a:ext cx="7480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-951875" y="147575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Text&#10;&#10;Description automatically generated" id="143" name="Google Shape;1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4647" y="558000"/>
            <a:ext cx="5500005" cy="57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380237" y="1630236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attrocento Sans"/>
              <a:buNone/>
            </a:pPr>
            <a:r>
              <a:rPr b="1" lang="en-GB" sz="4000" u="sng"/>
              <a:t>DATA CLEANSING </a:t>
            </a:r>
            <a:endParaRPr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457199" y="2508060"/>
            <a:ext cx="3619501" cy="3949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/>
              <a:t>Here we type the 1</a:t>
            </a:r>
            <a:r>
              <a:rPr baseline="30000" lang="en-GB" sz="2000"/>
              <a:t>st</a:t>
            </a:r>
            <a:r>
              <a:rPr lang="en-GB" sz="2000"/>
              <a:t>  function for cleaning the reviews text into better understandable text by: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/>
              <a:t>Tokenizing the words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/>
              <a:t>Removing the stopwords.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/>
              <a:t>Stemming the words.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/>
              <a:t>Removing the numbers.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 with low confidence"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474" y="571500"/>
            <a:ext cx="47244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 of curvy lines" id="157" name="Google Shape;157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" y="0"/>
            <a:ext cx="1219155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pic>
      <p:sp>
        <p:nvSpPr>
          <p:cNvPr id="158" name="Google Shape;158;p20"/>
          <p:cNvSpPr txBox="1"/>
          <p:nvPr>
            <p:ph type="title"/>
          </p:nvPr>
        </p:nvSpPr>
        <p:spPr>
          <a:xfrm>
            <a:off x="0" y="503104"/>
            <a:ext cx="8801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>
                <a:solidFill>
                  <a:schemeClr val="dk1"/>
                </a:solidFill>
              </a:rPr>
              <a:t>CLEANSED REVIEWS TEXT</a:t>
            </a:r>
            <a:endParaRPr/>
          </a:p>
        </p:txBody>
      </p:sp>
      <p:pic>
        <p:nvPicPr>
          <p:cNvPr descr="Table&#10;&#10;Description automatically generated with medium confidence" id="159" name="Google Shape;15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1280" y="1410970"/>
            <a:ext cx="9489440" cy="463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D5D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239266" y="608464"/>
            <a:ext cx="5638801" cy="1572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/>
              <a:t>CALCULATING THE SENTIMENT SCORES</a:t>
            </a:r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457199" y="2180590"/>
            <a:ext cx="5202936" cy="392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/>
              <a:t>Importing the Positive and Negative Words Dictionaries through Opinion Lexicon Library.</a:t>
            </a:r>
            <a:br>
              <a:rPr lang="en-GB"/>
            </a:br>
            <a:endParaRPr/>
          </a:p>
          <a:p>
            <a:pPr indent="-285750" lvl="0" marL="28575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/>
              <a:t>Typing 2</a:t>
            </a:r>
            <a:r>
              <a:rPr baseline="30000" lang="en-GB"/>
              <a:t>nd</a:t>
            </a:r>
            <a:r>
              <a:rPr lang="en-GB"/>
              <a:t> function which inputs +1 for each positive word, -1 for each negative word and 0 if none. </a:t>
            </a:r>
            <a:br>
              <a:rPr lang="en-GB"/>
            </a:br>
            <a:endParaRPr/>
          </a:p>
          <a:p>
            <a:pPr indent="-285750" lvl="0" marL="28575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/>
              <a:t>Returning or giving the average between sum of all the words in a list (after converting it into +1,-1, 0) and total number of words in the list.</a:t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Graphical user interface, text&#10;&#10;Description automatically generated"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8876" y="1382222"/>
            <a:ext cx="4816853" cy="409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D5D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239266" y="608464"/>
            <a:ext cx="5638801" cy="1572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/>
              <a:t>CATEGORIZING THE SENTIMENT SCORES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57199" y="2180590"/>
            <a:ext cx="5202936" cy="392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/>
        </p:nvSpPr>
        <p:spPr>
          <a:xfrm>
            <a:off x="439926" y="2180590"/>
            <a:ext cx="5852161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Typing the 3</a:t>
            </a:r>
            <a:r>
              <a:rPr baseline="30000" lang="en-GB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rd</a:t>
            </a:r>
            <a:r>
              <a:rPr lang="en-GB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function which inputs different categories for different number.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‘Positive’ for sentiment score over 0.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‘Negative’ for sentiment score below 0.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‘Positive’ for sentiment score equal to 0.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Diagram&#10;&#10;Description automatically generated with medium confidence"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4830" y="2180590"/>
            <a:ext cx="4455160" cy="282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 of curvy lines" id="182" name="Google Shape;182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" y="0"/>
            <a:ext cx="1219155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0" y="503104"/>
            <a:ext cx="1115568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GB" sz="4000" u="sng">
                <a:solidFill>
                  <a:schemeClr val="dk1"/>
                </a:solidFill>
              </a:rPr>
              <a:t>SENTIMENT SCORES AND SENTIMENT CATEGORY</a:t>
            </a:r>
            <a:endParaRPr b="1" sz="4400" u="sng">
              <a:solidFill>
                <a:schemeClr val="dk1"/>
              </a:solidFill>
            </a:endParaRPr>
          </a:p>
        </p:txBody>
      </p:sp>
      <p:pic>
        <p:nvPicPr>
          <p:cNvPr descr="Table&#10;&#10;Description automatically generated" id="184" name="Google Shape;18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3140" y="1610360"/>
            <a:ext cx="7795259" cy="44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457199" y="914400"/>
            <a:ext cx="5605272" cy="1572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1" lang="en-GB" u="sng">
                <a:solidFill>
                  <a:schemeClr val="dk1"/>
                </a:solidFill>
              </a:rPr>
              <a:t>BAR PLOT 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>
                <a:solidFill>
                  <a:schemeClr val="dk1"/>
                </a:solidFill>
              </a:rPr>
              <a:t>Bar Plot for total number of Positive and Negative sentiments. 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</a:rPr>
              <a:t>Positive - 8308 </a:t>
            </a:r>
            <a:endParaRPr/>
          </a:p>
          <a:p>
            <a:pPr indent="-285750" lvl="0" marL="28575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</a:rPr>
              <a:t>Negative - 1692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descr="Chart, bar chart&#10;&#10;Description automatically generated" id="192" name="Google Shape;19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898" y="1358042"/>
            <a:ext cx="5110732" cy="4141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llspring">
  <a:themeElements>
    <a:clrScheme name="Wellspring">
      <a:dk1>
        <a:srgbClr val="000000"/>
      </a:dk1>
      <a:lt1>
        <a:srgbClr val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lancing Act">
  <a:themeElements>
    <a:clrScheme name="Balancing Act">
      <a:dk1>
        <a:srgbClr val="000000"/>
      </a:dk1>
      <a:lt1>
        <a:srgbClr val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ar of the show">
  <a:themeElements>
    <a:clrScheme name="Star of the show">
      <a:dk1>
        <a:srgbClr val="000000"/>
      </a:dk1>
      <a:lt1>
        <a:srgbClr val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musements">
  <a:themeElements>
    <a:clrScheme name="Amusements">
      <a:dk1>
        <a:srgbClr val="000000"/>
      </a:dk1>
      <a:lt1>
        <a:srgbClr val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